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0"/>
  </p:notesMasterIdLst>
  <p:sldIdLst>
    <p:sldId id="256" r:id="rId2"/>
    <p:sldId id="292" r:id="rId3"/>
    <p:sldId id="288" r:id="rId4"/>
    <p:sldId id="291" r:id="rId5"/>
    <p:sldId id="289" r:id="rId6"/>
    <p:sldId id="257" r:id="rId7"/>
    <p:sldId id="260" r:id="rId8"/>
    <p:sldId id="262" r:id="rId9"/>
  </p:sldIdLst>
  <p:sldSz cx="9144000" cy="6858000" type="screen4x3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A376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Destaqu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60"/>
  </p:normalViewPr>
  <p:slideViewPr>
    <p:cSldViewPr>
      <p:cViewPr>
        <p:scale>
          <a:sx n="120" d="100"/>
          <a:sy n="120" d="100"/>
        </p:scale>
        <p:origin x="-1380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E7D353-5584-437F-892D-8C1C87D72B56}" type="datetimeFigureOut">
              <a:rPr lang="pt-PT" smtClean="0"/>
              <a:pPr/>
              <a:t>20-05-2013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52162-8FAF-4954-9589-3A7A28F46CC1}" type="slidenum">
              <a:rPr lang="pt-PT" smtClean="0"/>
              <a:pPr/>
              <a:t>‹nº›</a:t>
            </a:fld>
            <a:endParaRPr lang="pt-PT"/>
          </a:p>
        </p:txBody>
      </p:sp>
    </p:spTree>
    <p:extLst>
      <p:ext uri="{BB962C8B-B14F-4D97-AF65-F5344CB8AC3E}">
        <p14:creationId xmlns="" xmlns:p14="http://schemas.microsoft.com/office/powerpoint/2010/main" val="3759265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rredondar Rectângulo de Canto Diagonal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ítulo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9" name="Subtítulo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PT" smtClean="0"/>
              <a:t>Faça clique para editar o estilo</a:t>
            </a:r>
            <a:endParaRPr kumimoji="0" lang="en-US"/>
          </a:p>
        </p:txBody>
      </p:sp>
      <p:sp>
        <p:nvSpPr>
          <p:cNvPr id="10" name="Marcador de Posição da Data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64116B1D-3E35-45D9-8FEA-45B5A4A47CCB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11" name="Marcador de Posição do Número do Diapositivo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  <p:sp>
        <p:nvSpPr>
          <p:cNvPr id="12" name="Marcador de Posição do Rodapé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pt-P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5459573-F531-4C67-B593-D06ABD637F63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D26C663-EC81-41F7-B270-0B7E382296CF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ângulo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1CDE1DF-EB61-42FC-93C8-FBCDE7944C28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ângulo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sp>
        <p:nvSpPr>
          <p:cNvPr id="8" name="Marcador de Posição da Data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E17210A2-567E-40C7-A60C-9D9AF51EDDA7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  <p:sp>
        <p:nvSpPr>
          <p:cNvPr id="10" name="Marcador de Posição do Rodapé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pt-PT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32C382B-5A85-4DF7-8383-92375288E2C0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  <p:sp>
        <p:nvSpPr>
          <p:cNvPr id="10" name="Rectângulo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ângulo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ângulo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sp>
        <p:nvSpPr>
          <p:cNvPr id="5" name="Marcador de Posição de Conteúdo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F80686-792E-4824-97AB-D34DF25D1847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8BAD371-FE68-4B23-B581-7FCE4436662B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  <p:sp>
        <p:nvSpPr>
          <p:cNvPr id="7" name="Rectângulo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72DBB06-5FE5-44B0-82B0-614AA0D0A972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ângulo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pt-PT" smtClean="0"/>
              <a:t>Clique para editar os estilos</a:t>
            </a:r>
          </a:p>
          <a:p>
            <a:pPr lvl="1" eaLnBrk="1" latinLnBrk="0" hangingPunct="1"/>
            <a:r>
              <a:rPr lang="pt-PT" smtClean="0"/>
              <a:t>Segundo nível</a:t>
            </a:r>
          </a:p>
          <a:p>
            <a:pPr lvl="2" eaLnBrk="1" latinLnBrk="0" hangingPunct="1"/>
            <a:r>
              <a:rPr lang="pt-PT" smtClean="0"/>
              <a:t>Terceiro nível</a:t>
            </a:r>
          </a:p>
          <a:p>
            <a:pPr lvl="3" eaLnBrk="1" latinLnBrk="0" hangingPunct="1"/>
            <a:r>
              <a:rPr lang="pt-PT" smtClean="0"/>
              <a:t>Quarto nível</a:t>
            </a:r>
          </a:p>
          <a:p>
            <a:pPr lvl="4" eaLnBrk="1" latinLnBrk="0" hangingPunct="1"/>
            <a:r>
              <a:rPr lang="pt-PT" smtClean="0"/>
              <a:t>Quinto nível</a:t>
            </a:r>
            <a:endParaRPr kumimoji="0" lang="en-US"/>
          </a:p>
        </p:txBody>
      </p:sp>
      <p:sp>
        <p:nvSpPr>
          <p:cNvPr id="9" name="Marcador de Posição da Data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4371CAB7-5895-4148-BC4F-F6DD97C57851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10" name="Marcador de Posição do Número do Diapositivo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  <p:sp>
        <p:nvSpPr>
          <p:cNvPr id="11" name="Marcador de Posição do Rodapé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pt-PT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</p:txBody>
      </p:sp>
      <p:sp>
        <p:nvSpPr>
          <p:cNvPr id="13" name="Marcador de Posição da Imagem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pt-PT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Clique no ícone para adicionar uma imagem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Marcador de Posição da Data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E5CF7D7E-017B-4C8A-846B-6D653A79102D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  <p:sp>
        <p:nvSpPr>
          <p:cNvPr id="10" name="Marcador de Posição do Rodapé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pt-P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rredondar Rectângulo de Canto Diagonal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pt-PT"/>
          </a:p>
        </p:txBody>
      </p:sp>
      <p:sp>
        <p:nvSpPr>
          <p:cNvPr id="14" name="Marcador de Posição da Data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273F27B4-7890-4992-8675-98A2D28D0CAD}" type="datetime1">
              <a:rPr lang="pt-PT" smtClean="0"/>
              <a:pPr/>
              <a:t>20-05-2013</a:t>
            </a:fld>
            <a:endParaRPr lang="pt-PT"/>
          </a:p>
        </p:txBody>
      </p:sp>
      <p:sp>
        <p:nvSpPr>
          <p:cNvPr id="23" name="Marcador de Posição do Número do Diapositivo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E4078723-E32D-4983-90BC-15566FA1D7A4}" type="slidenum">
              <a:rPr lang="pt-PT" smtClean="0"/>
              <a:pPr/>
              <a:t>‹nº›</a:t>
            </a:fld>
            <a:endParaRPr lang="pt-PT"/>
          </a:p>
        </p:txBody>
      </p:sp>
      <p:sp>
        <p:nvSpPr>
          <p:cNvPr id="22" name="Marcador de Posição do Título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pt-PT" smtClean="0"/>
              <a:t>Clique para editar o estilo</a:t>
            </a:r>
            <a:endParaRPr kumimoji="0" lang="en-US"/>
          </a:p>
        </p:txBody>
      </p:sp>
      <p:sp>
        <p:nvSpPr>
          <p:cNvPr id="13" name="Marcador de Posição do Texto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pt-PT" smtClean="0"/>
              <a:t>Clique para editar os estilos</a:t>
            </a:r>
          </a:p>
          <a:p>
            <a:pPr lvl="1" eaLnBrk="1" latinLnBrk="0" hangingPunct="1"/>
            <a:r>
              <a:rPr kumimoji="0" lang="pt-PT" smtClean="0"/>
              <a:t>Segundo nível</a:t>
            </a:r>
          </a:p>
          <a:p>
            <a:pPr lvl="2" eaLnBrk="1" latinLnBrk="0" hangingPunct="1"/>
            <a:r>
              <a:rPr kumimoji="0" lang="pt-PT" smtClean="0"/>
              <a:t>Terceiro nível</a:t>
            </a:r>
          </a:p>
          <a:p>
            <a:pPr lvl="3" eaLnBrk="1" latinLnBrk="0" hangingPunct="1"/>
            <a:r>
              <a:rPr kumimoji="0" lang="pt-PT" smtClean="0"/>
              <a:t>Quarto nível</a:t>
            </a:r>
          </a:p>
          <a:p>
            <a:pPr lvl="4" eaLnBrk="1" latinLnBrk="0" hangingPunct="1"/>
            <a:r>
              <a:rPr kumimoji="0" lang="pt-PT" smtClean="0"/>
              <a:t>Quinto nível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api.jquery.com/" TargetMode="External"/><Relationship Id="rId2" Type="http://schemas.openxmlformats.org/officeDocument/2006/relationships/hyperlink" Target="http://www.w3schools.com/ajax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hp.net/" TargetMode="External"/><Relationship Id="rId5" Type="http://schemas.openxmlformats.org/officeDocument/2006/relationships/hyperlink" Target="http://ellislab.com/codeigniter/user-guide/" TargetMode="External"/><Relationship Id="rId4" Type="http://schemas.openxmlformats.org/officeDocument/2006/relationships/hyperlink" Target="http://dbushell.github.io/Nestabl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PT" sz="4800" dirty="0" smtClean="0"/>
              <a:t>Ponto de Situação</a:t>
            </a:r>
            <a:endParaRPr lang="pt-PT" sz="4800" dirty="0"/>
          </a:p>
        </p:txBody>
      </p:sp>
      <p:sp>
        <p:nvSpPr>
          <p:cNvPr id="3" name="CaixaDeTexto 2"/>
          <p:cNvSpPr txBox="1"/>
          <p:nvPr/>
        </p:nvSpPr>
        <p:spPr>
          <a:xfrm>
            <a:off x="0" y="378904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800" dirty="0" smtClean="0"/>
              <a:t>RIGHTS MANAGEMENT</a:t>
            </a:r>
            <a:endParaRPr lang="pt-PT" sz="28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4078723-E32D-4983-90BC-15566FA1D7A4}" type="slidenum">
              <a:rPr lang="pt-PT" smtClean="0"/>
              <a:pPr/>
              <a:t>1</a:t>
            </a:fld>
            <a:endParaRPr lang="pt-PT"/>
          </a:p>
        </p:txBody>
      </p:sp>
    </p:spTree>
    <p:extLst>
      <p:ext uri="{BB962C8B-B14F-4D97-AF65-F5344CB8AC3E}">
        <p14:creationId xmlns="" xmlns:p14="http://schemas.microsoft.com/office/powerpoint/2010/main" val="262521903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t-PT" sz="3600" dirty="0" smtClean="0"/>
              <a:t>Alteração na Estrutura</a:t>
            </a:r>
            <a:endParaRPr lang="pt-PT" sz="36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78723-E32D-4983-90BC-15566FA1D7A4}" type="slidenum">
              <a:rPr lang="pt-PT" smtClean="0"/>
              <a:pPr/>
              <a:t>2</a:t>
            </a:fld>
            <a:endParaRPr lang="pt-PT"/>
          </a:p>
        </p:txBody>
      </p:sp>
      <p:sp>
        <p:nvSpPr>
          <p:cNvPr id="5" name="Marcador de Posição de Conteúdo 2"/>
          <p:cNvSpPr txBox="1">
            <a:spLocks/>
          </p:cNvSpPr>
          <p:nvPr/>
        </p:nvSpPr>
        <p:spPr>
          <a:xfrm>
            <a:off x="899592" y="1605135"/>
            <a:ext cx="7344816" cy="2399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indent="-27432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pt-PT" dirty="0" smtClean="0"/>
              <a:t>Quando um documento adita (acrescenta) um novo artigo, isso reflete-se no documento de hierarquias.</a:t>
            </a:r>
          </a:p>
          <a:p>
            <a:pPr lvl="0" indent="-27432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pt-PT" dirty="0" smtClean="0"/>
              <a:t>Exemplo:  Artigo 559-A; Documento 1983_6_16</a:t>
            </a:r>
            <a:endParaRPr lang="pt-PT" dirty="0" smtClean="0"/>
          </a:p>
        </p:txBody>
      </p:sp>
      <p:pic>
        <p:nvPicPr>
          <p:cNvPr id="6" name="Imagem 5" descr="PPT1_documento_hierarquia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436096" y="3789040"/>
            <a:ext cx="2581635" cy="2286319"/>
          </a:xfrm>
          <a:prstGeom prst="rect">
            <a:avLst/>
          </a:prstGeom>
        </p:spPr>
      </p:pic>
      <p:pic>
        <p:nvPicPr>
          <p:cNvPr id="7" name="Imagem 6" descr="PPT2_hierarquia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43608" y="4437112"/>
            <a:ext cx="2953162" cy="924054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5436096" y="6093296"/>
            <a:ext cx="2520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 err="1" smtClean="0"/>
              <a:t>Documentos_hierarquia.xml</a:t>
            </a:r>
            <a:endParaRPr lang="pt-PT" sz="14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971600" y="537321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 smtClean="0"/>
              <a:t>Extrato da hierarquia do documento</a:t>
            </a:r>
            <a:endParaRPr lang="pt-PT" sz="1400" dirty="0"/>
          </a:p>
        </p:txBody>
      </p:sp>
      <p:cxnSp>
        <p:nvCxnSpPr>
          <p:cNvPr id="11" name="Conexão recta unidireccional 10"/>
          <p:cNvCxnSpPr/>
          <p:nvPr/>
        </p:nvCxnSpPr>
        <p:spPr>
          <a:xfrm flipH="1">
            <a:off x="2699792" y="4829405"/>
            <a:ext cx="86409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xão recta unidireccional 11"/>
          <p:cNvCxnSpPr/>
          <p:nvPr/>
        </p:nvCxnSpPr>
        <p:spPr>
          <a:xfrm flipH="1">
            <a:off x="7107733" y="4477316"/>
            <a:ext cx="864096" cy="0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t-PT" sz="3600" dirty="0" smtClean="0"/>
              <a:t>Hierarquia</a:t>
            </a:r>
            <a:endParaRPr lang="pt-PT" sz="36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78723-E32D-4983-90BC-15566FA1D7A4}" type="slidenum">
              <a:rPr lang="pt-PT" smtClean="0"/>
              <a:pPr/>
              <a:t>3</a:t>
            </a:fld>
            <a:endParaRPr lang="pt-PT"/>
          </a:p>
        </p:txBody>
      </p:sp>
      <p:sp>
        <p:nvSpPr>
          <p:cNvPr id="6" name="Rectângulo arredondado 5"/>
          <p:cNvSpPr/>
          <p:nvPr/>
        </p:nvSpPr>
        <p:spPr>
          <a:xfrm>
            <a:off x="539552" y="4365104"/>
            <a:ext cx="4608512" cy="288032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err="1" smtClean="0"/>
              <a:t>Hierarquia:I</a:t>
            </a:r>
            <a:r>
              <a:rPr lang="pt-PT" dirty="0" smtClean="0"/>
              <a:t> - Nome</a:t>
            </a:r>
            <a:endParaRPr lang="pt-PT" dirty="0"/>
          </a:p>
        </p:txBody>
      </p:sp>
      <p:sp>
        <p:nvSpPr>
          <p:cNvPr id="11" name="Rectângulo arredondado 10"/>
          <p:cNvSpPr/>
          <p:nvPr/>
        </p:nvSpPr>
        <p:spPr>
          <a:xfrm>
            <a:off x="827584" y="4797152"/>
            <a:ext cx="4608512" cy="288032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err="1" smtClean="0"/>
              <a:t>Sub-Hierarquia:I</a:t>
            </a:r>
            <a:r>
              <a:rPr lang="pt-PT" dirty="0" smtClean="0"/>
              <a:t> - Nome</a:t>
            </a:r>
            <a:endParaRPr lang="pt-PT" dirty="0"/>
          </a:p>
        </p:txBody>
      </p:sp>
      <p:sp>
        <p:nvSpPr>
          <p:cNvPr id="12" name="Rectângulo arredondado 11"/>
          <p:cNvSpPr/>
          <p:nvPr/>
        </p:nvSpPr>
        <p:spPr>
          <a:xfrm>
            <a:off x="827584" y="5229200"/>
            <a:ext cx="4608512" cy="288032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err="1" smtClean="0"/>
              <a:t>Sub-Hierarquia:II</a:t>
            </a:r>
            <a:r>
              <a:rPr lang="pt-PT" dirty="0" smtClean="0"/>
              <a:t> - Nome</a:t>
            </a:r>
            <a:endParaRPr lang="pt-PT" dirty="0"/>
          </a:p>
        </p:txBody>
      </p:sp>
      <p:sp>
        <p:nvSpPr>
          <p:cNvPr id="14" name="Rectângulo arredondado 13"/>
          <p:cNvSpPr/>
          <p:nvPr/>
        </p:nvSpPr>
        <p:spPr>
          <a:xfrm>
            <a:off x="1115616" y="5661248"/>
            <a:ext cx="4608512" cy="288032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err="1" smtClean="0"/>
              <a:t>Artigo:I</a:t>
            </a:r>
            <a:r>
              <a:rPr lang="pt-PT" dirty="0" smtClean="0"/>
              <a:t> - Nome</a:t>
            </a:r>
            <a:endParaRPr lang="pt-PT" dirty="0"/>
          </a:p>
        </p:txBody>
      </p:sp>
      <p:sp>
        <p:nvSpPr>
          <p:cNvPr id="16" name="Rectângulo arredondado 15"/>
          <p:cNvSpPr/>
          <p:nvPr/>
        </p:nvSpPr>
        <p:spPr>
          <a:xfrm>
            <a:off x="1403648" y="6093296"/>
            <a:ext cx="4608512" cy="504056"/>
          </a:xfrm>
          <a:prstGeom prst="roundRect">
            <a:avLst/>
          </a:prstGeom>
          <a:solidFill>
            <a:schemeClr val="bg1">
              <a:alpha val="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smtClean="0"/>
              <a:t>Texto Do Artigo…</a:t>
            </a:r>
            <a:endParaRPr lang="pt-PT" dirty="0"/>
          </a:p>
        </p:txBody>
      </p:sp>
      <p:sp>
        <p:nvSpPr>
          <p:cNvPr id="17" name="CaixaDeTexto 16"/>
          <p:cNvSpPr txBox="1"/>
          <p:nvPr/>
        </p:nvSpPr>
        <p:spPr>
          <a:xfrm>
            <a:off x="539552" y="4345359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 smtClean="0"/>
              <a:t>-</a:t>
            </a:r>
            <a:endParaRPr lang="pt-PT" sz="1400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827584" y="4777407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 smtClean="0"/>
              <a:t>+</a:t>
            </a:r>
            <a:endParaRPr lang="pt-PT" sz="1400" dirty="0"/>
          </a:p>
        </p:txBody>
      </p:sp>
      <p:sp>
        <p:nvSpPr>
          <p:cNvPr id="19" name="CaixaDeTexto 18"/>
          <p:cNvSpPr txBox="1"/>
          <p:nvPr/>
        </p:nvSpPr>
        <p:spPr>
          <a:xfrm>
            <a:off x="827584" y="5209455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 smtClean="0"/>
              <a:t>-</a:t>
            </a:r>
            <a:endParaRPr lang="pt-PT" sz="1400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1115616" y="5641503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 smtClean="0"/>
              <a:t>-</a:t>
            </a:r>
            <a:endParaRPr lang="pt-PT" sz="1400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1403648" y="6217567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 smtClean="0"/>
              <a:t>-</a:t>
            </a:r>
            <a:endParaRPr lang="pt-PT" sz="1400" dirty="0"/>
          </a:p>
        </p:txBody>
      </p:sp>
      <p:sp>
        <p:nvSpPr>
          <p:cNvPr id="22" name="Chaveta à direita 21"/>
          <p:cNvSpPr/>
          <p:nvPr/>
        </p:nvSpPr>
        <p:spPr>
          <a:xfrm>
            <a:off x="6156176" y="4221088"/>
            <a:ext cx="504056" cy="2376264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3" name="CaixaDeTexto 22"/>
          <p:cNvSpPr txBox="1"/>
          <p:nvPr/>
        </p:nvSpPr>
        <p:spPr>
          <a:xfrm>
            <a:off x="6732240" y="4941168"/>
            <a:ext cx="20882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smtClean="0"/>
              <a:t>Exemplo da interface gráfica da hierarquia</a:t>
            </a:r>
            <a:endParaRPr lang="pt-PT" dirty="0"/>
          </a:p>
        </p:txBody>
      </p:sp>
      <p:sp>
        <p:nvSpPr>
          <p:cNvPr id="24" name="Marcador de Posição de Conteúdo 2"/>
          <p:cNvSpPr txBox="1">
            <a:spLocks/>
          </p:cNvSpPr>
          <p:nvPr/>
        </p:nvSpPr>
        <p:spPr>
          <a:xfrm>
            <a:off x="899592" y="1605135"/>
            <a:ext cx="7344816" cy="23999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indent="-27432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pt-PT" sz="2400" dirty="0" smtClean="0"/>
              <a:t>Apresentar todas </a:t>
            </a:r>
            <a:r>
              <a:rPr lang="pt-PT" sz="2400" dirty="0" smtClean="0"/>
              <a:t>as h</a:t>
            </a:r>
            <a:r>
              <a:rPr lang="pt-PT" sz="2400" dirty="0" smtClean="0"/>
              <a:t>ierarquias visualmente;</a:t>
            </a:r>
            <a:endParaRPr lang="pt-PT" sz="2400" dirty="0" smtClean="0"/>
          </a:p>
          <a:p>
            <a:pPr lvl="0" indent="-27432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pt-PT" sz="2400" dirty="0" smtClean="0"/>
              <a:t>Mostra qualquer hierarquia (Dinâmico);</a:t>
            </a:r>
            <a:endParaRPr lang="pt-PT" sz="2400" dirty="0" smtClean="0"/>
          </a:p>
          <a:p>
            <a:pPr lvl="0" indent="-27432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pt-PT" sz="2400" dirty="0" smtClean="0"/>
              <a:t>AJAX (Sem recarregar da página);</a:t>
            </a:r>
            <a:endParaRPr lang="pt-PT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78723-E32D-4983-90BC-15566FA1D7A4}" type="slidenum">
              <a:rPr lang="pt-PT" smtClean="0"/>
              <a:pPr/>
              <a:t>4</a:t>
            </a:fld>
            <a:endParaRPr lang="pt-PT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</p:spPr>
        <p:txBody>
          <a:bodyPr anchor="ctr">
            <a:normAutofit/>
          </a:bodyPr>
          <a:lstStyle/>
          <a:p>
            <a:r>
              <a:rPr lang="pt-PT" sz="3600" dirty="0" smtClean="0"/>
              <a:t>Hierarquia</a:t>
            </a:r>
            <a:endParaRPr lang="pt-PT" sz="3600" dirty="0"/>
          </a:p>
        </p:txBody>
      </p:sp>
      <p:pic>
        <p:nvPicPr>
          <p:cNvPr id="2050" name="Picture 2" descr="C:\Users\carlos\Desktop\Hierarquia_GIF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7624" y="1772816"/>
            <a:ext cx="6686550" cy="4572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t-PT" sz="3600" dirty="0" smtClean="0"/>
              <a:t>Artigos</a:t>
            </a:r>
            <a:endParaRPr lang="pt-PT" sz="360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78723-E32D-4983-90BC-15566FA1D7A4}" type="slidenum">
              <a:rPr lang="pt-PT" smtClean="0"/>
              <a:pPr/>
              <a:t>5</a:t>
            </a:fld>
            <a:endParaRPr lang="pt-PT"/>
          </a:p>
        </p:txBody>
      </p:sp>
      <p:graphicFrame>
        <p:nvGraphicFramePr>
          <p:cNvPr id="10" name="Tabela 9"/>
          <p:cNvGraphicFramePr>
            <a:graphicFrameLocks noGrp="1"/>
          </p:cNvGraphicFramePr>
          <p:nvPr/>
        </p:nvGraphicFramePr>
        <p:xfrm>
          <a:off x="611560" y="2195572"/>
          <a:ext cx="7992888" cy="331876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996444"/>
                <a:gridCol w="399644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200" dirty="0" smtClean="0"/>
                        <a:t>Artigo 1029 (1966_11_25)</a:t>
                      </a:r>
                      <a:endParaRPr lang="pt-PT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200" dirty="0" smtClean="0"/>
                        <a:t>Artigo 1029 (1975_2_19)</a:t>
                      </a: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pPr lvl="0" indent="-274320">
                        <a:lnSpc>
                          <a:spcPct val="150000"/>
                        </a:lnSpc>
                        <a:spcBef>
                          <a:spcPct val="20000"/>
                        </a:spcBef>
                        <a:defRPr/>
                      </a:pPr>
                      <a:r>
                        <a:rPr lang="pt-PT" sz="1200" dirty="0" smtClean="0"/>
                        <a:t>(Exigência de escritura pública)</a:t>
                      </a:r>
                    </a:p>
                    <a:p>
                      <a:pPr marL="68580" lvl="0" indent="-342900">
                        <a:lnSpc>
                          <a:spcPct val="150000"/>
                        </a:lnSpc>
                        <a:spcBef>
                          <a:spcPct val="20000"/>
                        </a:spcBef>
                        <a:buFont typeface="+mj-lt"/>
                        <a:buAutoNum type="arabicPeriod"/>
                        <a:defRPr/>
                      </a:pPr>
                      <a:r>
                        <a:rPr lang="pt-PT" sz="1200" dirty="0" smtClean="0"/>
                        <a:t>Devem ser reduzidos a escritura pública: </a:t>
                      </a:r>
                    </a:p>
                    <a:p>
                      <a:pPr marL="68580" lvl="0" indent="-342900">
                        <a:lnSpc>
                          <a:spcPct val="150000"/>
                        </a:lnSpc>
                        <a:spcBef>
                          <a:spcPct val="20000"/>
                        </a:spcBef>
                        <a:defRPr/>
                      </a:pPr>
                      <a:r>
                        <a:rPr lang="pt-PT" sz="1200" dirty="0" smtClean="0"/>
                        <a:t>a) Os arrendamentos sujeitos a registo; </a:t>
                      </a:r>
                    </a:p>
                    <a:p>
                      <a:pPr marL="68580" lvl="0" indent="-342900">
                        <a:lnSpc>
                          <a:spcPct val="150000"/>
                        </a:lnSpc>
                        <a:spcBef>
                          <a:spcPct val="20000"/>
                        </a:spcBef>
                        <a:defRPr/>
                      </a:pPr>
                      <a:r>
                        <a:rPr lang="pt-PT" sz="1200" dirty="0" smtClean="0"/>
                        <a:t>b) Os arrendamentos para o comércio, indústria ou exercício de profissão liberal. </a:t>
                      </a:r>
                    </a:p>
                    <a:p>
                      <a:pPr marL="68580" lvl="0" indent="-342900">
                        <a:lnSpc>
                          <a:spcPct val="150000"/>
                        </a:lnSpc>
                        <a:spcBef>
                          <a:spcPct val="20000"/>
                        </a:spcBef>
                        <a:defRPr/>
                      </a:pPr>
                      <a:r>
                        <a:rPr lang="pt-PT" sz="1200" dirty="0" smtClean="0"/>
                        <a:t>2. No caso da alínea a) do número anterior, a falta de escritura pública ou do registo não impede que o contrato se considere validamente celebrado e plenamente eficaz pelo prazo máximo por que o poderia ser sem a exigência de escritura e de registo</a:t>
                      </a:r>
                      <a:endParaRPr lang="pt-PT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-274320">
                        <a:lnSpc>
                          <a:spcPct val="150000"/>
                        </a:lnSpc>
                        <a:spcBef>
                          <a:spcPct val="20000"/>
                        </a:spcBef>
                        <a:defRPr/>
                      </a:pPr>
                      <a:r>
                        <a:rPr lang="pt-PT" sz="1200" dirty="0" smtClean="0"/>
                        <a:t>(Exigência de escritura pública)</a:t>
                      </a:r>
                    </a:p>
                    <a:p>
                      <a:pPr lvl="0" indent="-274320">
                        <a:lnSpc>
                          <a:spcPct val="150000"/>
                        </a:lnSpc>
                        <a:spcBef>
                          <a:spcPct val="20000"/>
                        </a:spcBef>
                        <a:defRPr/>
                      </a:pPr>
                      <a:r>
                        <a:rPr lang="pt-PT" sz="1200" dirty="0" smtClean="0"/>
                        <a:t>1. ... </a:t>
                      </a:r>
                    </a:p>
                    <a:p>
                      <a:pPr lvl="0" indent="-274320">
                        <a:lnSpc>
                          <a:spcPct val="150000"/>
                        </a:lnSpc>
                        <a:spcBef>
                          <a:spcPct val="20000"/>
                        </a:spcBef>
                        <a:defRPr/>
                      </a:pPr>
                      <a:r>
                        <a:rPr lang="pt-PT" sz="1200" dirty="0" smtClean="0"/>
                        <a:t>2. ... </a:t>
                      </a:r>
                    </a:p>
                    <a:p>
                      <a:pPr lvl="0" indent="-274320">
                        <a:lnSpc>
                          <a:spcPct val="150000"/>
                        </a:lnSpc>
                        <a:spcBef>
                          <a:spcPct val="20000"/>
                        </a:spcBef>
                        <a:defRPr/>
                      </a:pPr>
                      <a:r>
                        <a:rPr lang="pt-PT" sz="1200" dirty="0" smtClean="0"/>
                        <a:t>3. No caso da alínea b) do n.º 1.º, a falta de escritura pública é sempre imputável ao locador e a respetiva nulidade só é invocável pelo locatário, que poderá fazer a prova do contrato por qualquer meio.</a:t>
                      </a:r>
                    </a:p>
                    <a:p>
                      <a:endParaRPr lang="pt-PT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CaixaDeTexto 10"/>
          <p:cNvSpPr txBox="1"/>
          <p:nvPr/>
        </p:nvSpPr>
        <p:spPr>
          <a:xfrm>
            <a:off x="611560" y="5507940"/>
            <a:ext cx="799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 smtClean="0"/>
              <a:t>Comparação entre os mesmos artigos mas de documentos diferentes</a:t>
            </a:r>
            <a:endParaRPr lang="pt-PT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t-PT" sz="3600" dirty="0" smtClean="0"/>
              <a:t>Pesquisa</a:t>
            </a:r>
            <a:endParaRPr lang="pt-PT" sz="3600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78723-E32D-4983-90BC-15566FA1D7A4}" type="slidenum">
              <a:rPr lang="pt-PT" smtClean="0"/>
              <a:pPr/>
              <a:t>6</a:t>
            </a:fld>
            <a:endParaRPr lang="pt-PT"/>
          </a:p>
        </p:txBody>
      </p:sp>
      <p:sp>
        <p:nvSpPr>
          <p:cNvPr id="10" name="Marcador de Posição de Conteúdo 2"/>
          <p:cNvSpPr txBox="1">
            <a:spLocks/>
          </p:cNvSpPr>
          <p:nvPr/>
        </p:nvSpPr>
        <p:spPr>
          <a:xfrm>
            <a:off x="323528" y="1556792"/>
            <a:ext cx="3312368" cy="12961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 indent="-274320">
              <a:lnSpc>
                <a:spcPct val="150000"/>
              </a:lnSpc>
              <a:spcBef>
                <a:spcPct val="20000"/>
              </a:spcBef>
              <a:defRPr/>
            </a:pPr>
            <a:r>
              <a:rPr lang="pt-PT" sz="1400" dirty="0" smtClean="0"/>
              <a:t>As macros dão mais liberdade ao utilizador e, ele pode escolher o que quiser dentro de um certo formato;</a:t>
            </a:r>
          </a:p>
        </p:txBody>
      </p:sp>
      <p:sp>
        <p:nvSpPr>
          <p:cNvPr id="11" name="Chaveta à esquerda 10"/>
          <p:cNvSpPr/>
          <p:nvPr/>
        </p:nvSpPr>
        <p:spPr>
          <a:xfrm>
            <a:off x="3635896" y="1556792"/>
            <a:ext cx="360040" cy="122413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Chaveta à esquerda 11"/>
          <p:cNvSpPr/>
          <p:nvPr/>
        </p:nvSpPr>
        <p:spPr>
          <a:xfrm>
            <a:off x="3635896" y="2780928"/>
            <a:ext cx="360040" cy="367240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14" name="Conexão recta 13"/>
          <p:cNvCxnSpPr>
            <a:stCxn id="12" idx="0"/>
          </p:cNvCxnSpPr>
          <p:nvPr/>
        </p:nvCxnSpPr>
        <p:spPr>
          <a:xfrm flipH="1">
            <a:off x="251520" y="2780928"/>
            <a:ext cx="3744416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Posição de Conteúdo 2"/>
          <p:cNvSpPr txBox="1">
            <a:spLocks/>
          </p:cNvSpPr>
          <p:nvPr/>
        </p:nvSpPr>
        <p:spPr>
          <a:xfrm>
            <a:off x="323528" y="3140968"/>
            <a:ext cx="3312368" cy="3600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 indent="-27432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pt-PT" sz="1400" dirty="0" smtClean="0"/>
              <a:t>Série de “Combo Boxes” que permitem o utilizador escolher com mais facilidade;</a:t>
            </a:r>
          </a:p>
          <a:p>
            <a:pPr lvl="0" indent="-27432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pt-PT" sz="1400" dirty="0" smtClean="0"/>
              <a:t>O conteúdo de cada Combo Box é atualizado com AJAX dependendo da escolha do utilizador;</a:t>
            </a:r>
          </a:p>
          <a:p>
            <a:pPr lvl="0" indent="-274320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pt-PT" sz="1400" dirty="0" smtClean="0"/>
              <a:t>No futuro, vão ser melhoradas para uma interface “</a:t>
            </a:r>
            <a:r>
              <a:rPr lang="pt-PT" sz="1400" dirty="0" err="1" smtClean="0"/>
              <a:t>Text</a:t>
            </a:r>
            <a:r>
              <a:rPr lang="pt-PT" sz="1400" dirty="0" smtClean="0"/>
              <a:t> Box/Combo Box” e permitirão múltipla escolha;</a:t>
            </a:r>
            <a:endParaRPr lang="pt-PT" sz="1400" dirty="0" smtClean="0"/>
          </a:p>
        </p:txBody>
      </p:sp>
      <p:pic>
        <p:nvPicPr>
          <p:cNvPr id="3076" name="Picture 4" descr="C:\Users\carlos\Desktop\Pesquisa_GIF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67944" y="1737320"/>
            <a:ext cx="4781550" cy="457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4754252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t-PT" sz="3600" dirty="0" smtClean="0"/>
              <a:t>Futuro</a:t>
            </a:r>
            <a:endParaRPr lang="pt-PT" sz="2400" dirty="0"/>
          </a:p>
        </p:txBody>
      </p:sp>
      <p:sp>
        <p:nvSpPr>
          <p:cNvPr id="5" name="Marcador de Posição de Conteúdo 2"/>
          <p:cNvSpPr txBox="1">
            <a:spLocks/>
          </p:cNvSpPr>
          <p:nvPr/>
        </p:nvSpPr>
        <p:spPr>
          <a:xfrm>
            <a:off x="539552" y="1556792"/>
            <a:ext cx="8064896" cy="5040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-27432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pt-PT" sz="2000" dirty="0" smtClean="0"/>
              <a:t>Organizar o Código Civil Temporalmente;</a:t>
            </a:r>
          </a:p>
          <a:p>
            <a:pPr marL="0" marR="0" lvl="0" indent="-27432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pt-PT" sz="2000" dirty="0" smtClean="0"/>
              <a:t>Apresentar </a:t>
            </a:r>
            <a:r>
              <a:rPr lang="pt-PT" sz="2000" dirty="0" err="1" smtClean="0"/>
              <a:t>Depêndencias</a:t>
            </a:r>
            <a:r>
              <a:rPr lang="pt-PT" sz="2000" dirty="0" smtClean="0"/>
              <a:t>/Revogações/Adições/Diferenças/</a:t>
            </a:r>
            <a:r>
              <a:rPr lang="pt-PT" sz="2000" dirty="0" err="1" smtClean="0"/>
              <a:t>etc</a:t>
            </a:r>
            <a:r>
              <a:rPr lang="pt-PT" sz="2000" dirty="0" smtClean="0"/>
              <a:t>;</a:t>
            </a:r>
            <a:endParaRPr lang="pt-PT" sz="2000" dirty="0" smtClean="0"/>
          </a:p>
          <a:p>
            <a:pPr marL="0" marR="0" lvl="0" indent="-274320" algn="l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pt-PT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rPr>
              <a:t>Começar a geração</a:t>
            </a:r>
            <a:r>
              <a:rPr kumimoji="0" lang="pt-PT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rPr>
              <a:t> de documentos LaTeX;</a:t>
            </a:r>
            <a:endParaRPr kumimoji="0" lang="pt-PT" sz="2000" i="0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78723-E32D-4983-90BC-15566FA1D7A4}" type="slidenum">
              <a:rPr lang="pt-PT" smtClean="0"/>
              <a:pPr/>
              <a:t>7</a:t>
            </a:fld>
            <a:endParaRPr lang="pt-PT"/>
          </a:p>
        </p:txBody>
      </p:sp>
    </p:spTree>
    <p:extLst>
      <p:ext uri="{BB962C8B-B14F-4D97-AF65-F5344CB8AC3E}">
        <p14:creationId xmlns="" xmlns:p14="http://schemas.microsoft.com/office/powerpoint/2010/main" val="32533604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pt-PT" sz="2400" dirty="0" smtClean="0"/>
              <a:t>Referências</a:t>
            </a:r>
            <a:endParaRPr lang="pt-PT" sz="24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539552" y="2276872"/>
            <a:ext cx="79928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t-PT" dirty="0" smtClean="0">
                <a:hlinkClick r:id="rId2"/>
              </a:rPr>
              <a:t>http://www.w3schools.com/ajax/</a:t>
            </a:r>
            <a:r>
              <a:rPr lang="pt-PT" dirty="0" smtClean="0"/>
              <a:t> (Exemplos de AJAX)</a:t>
            </a:r>
          </a:p>
          <a:p>
            <a:pPr marL="342900" indent="-342900">
              <a:buFont typeface="+mj-lt"/>
              <a:buAutoNum type="arabicPeriod"/>
            </a:pPr>
            <a:r>
              <a:rPr lang="pt-PT" dirty="0" smtClean="0">
                <a:hlinkClick r:id="rId3"/>
              </a:rPr>
              <a:t>http://api.jquery.com/</a:t>
            </a:r>
            <a:r>
              <a:rPr lang="pt-PT" dirty="0" smtClean="0"/>
              <a:t> (EXCELENTE API do </a:t>
            </a:r>
            <a:r>
              <a:rPr lang="pt-PT" dirty="0" err="1" smtClean="0"/>
              <a:t>JQuery</a:t>
            </a:r>
            <a:r>
              <a:rPr lang="pt-PT" dirty="0" smtClean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pt-PT" dirty="0" smtClean="0">
                <a:hlinkClick r:id="rId4"/>
              </a:rPr>
              <a:t>http://dbushell.github.io/Nestable/</a:t>
            </a:r>
            <a:r>
              <a:rPr lang="pt-PT" dirty="0" smtClean="0"/>
              <a:t> (</a:t>
            </a:r>
            <a:r>
              <a:rPr lang="pt-PT" dirty="0" err="1" smtClean="0"/>
              <a:t>Plugin</a:t>
            </a:r>
            <a:r>
              <a:rPr lang="pt-PT" dirty="0" smtClean="0"/>
              <a:t> de Hierarquias)</a:t>
            </a:r>
          </a:p>
          <a:p>
            <a:pPr marL="342900" indent="-342900">
              <a:buFont typeface="+mj-lt"/>
              <a:buAutoNum type="arabicPeriod"/>
            </a:pPr>
            <a:r>
              <a:rPr lang="pt-PT" dirty="0" smtClean="0">
                <a:hlinkClick r:id="rId5"/>
              </a:rPr>
              <a:t>http://ellislab.com/codeigniter/user-guide</a:t>
            </a:r>
            <a:r>
              <a:rPr lang="pt-PT" dirty="0" smtClean="0">
                <a:hlinkClick r:id="rId5"/>
              </a:rPr>
              <a:t>/</a:t>
            </a:r>
            <a:r>
              <a:rPr lang="pt-PT" dirty="0" smtClean="0"/>
              <a:t> </a:t>
            </a:r>
            <a:r>
              <a:rPr lang="pt-PT" dirty="0" smtClean="0"/>
              <a:t>(Uso sempre, juntamente com a API)</a:t>
            </a:r>
            <a:endParaRPr lang="pt-PT" dirty="0" smtClean="0"/>
          </a:p>
          <a:p>
            <a:pPr marL="342900" indent="-342900">
              <a:buFont typeface="+mj-lt"/>
              <a:buAutoNum type="arabicPeriod"/>
            </a:pPr>
            <a:r>
              <a:rPr lang="pt-PT" dirty="0" smtClean="0">
                <a:hlinkClick r:id="rId6"/>
              </a:rPr>
              <a:t>http://php.net/</a:t>
            </a:r>
            <a:r>
              <a:rPr lang="pt-PT" dirty="0" smtClean="0"/>
              <a:t> (Ótimas explicações da sua API)</a:t>
            </a:r>
            <a:endParaRPr lang="pt-PT" dirty="0" smtClean="0">
              <a:solidFill>
                <a:srgbClr val="0070C0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78723-E32D-4983-90BC-15566FA1D7A4}" type="slidenum">
              <a:rPr lang="pt-PT" smtClean="0"/>
              <a:pPr/>
              <a:t>8</a:t>
            </a:fld>
            <a:endParaRPr lang="pt-PT"/>
          </a:p>
        </p:txBody>
      </p:sp>
    </p:spTree>
    <p:extLst>
      <p:ext uri="{BB962C8B-B14F-4D97-AF65-F5344CB8AC3E}">
        <p14:creationId xmlns="" xmlns:p14="http://schemas.microsoft.com/office/powerpoint/2010/main" val="35263760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undição">
  <a:themeElements>
    <a:clrScheme name="Fundição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Fundição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undição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991</TotalTime>
  <Words>396</Words>
  <Application>Microsoft Office PowerPoint</Application>
  <PresentationFormat>Apresentação no Ecrã (4:3)</PresentationFormat>
  <Paragraphs>59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9" baseType="lpstr">
      <vt:lpstr>Fundição</vt:lpstr>
      <vt:lpstr>Ponto de Situação</vt:lpstr>
      <vt:lpstr>Alteração na Estrutura</vt:lpstr>
      <vt:lpstr>Hierarquia</vt:lpstr>
      <vt:lpstr>Hierarquia</vt:lpstr>
      <vt:lpstr>Artigos</vt:lpstr>
      <vt:lpstr>Pesquisa</vt:lpstr>
      <vt:lpstr>Futuro</vt:lpstr>
      <vt:lpstr>Referências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Estado de Arte</dc:title>
  <dc:creator>CARLOS TEIXEIRA MARTINEZ</dc:creator>
  <cp:lastModifiedBy>carlos</cp:lastModifiedBy>
  <cp:revision>101</cp:revision>
  <dcterms:created xsi:type="dcterms:W3CDTF">2013-03-11T09:08:12Z</dcterms:created>
  <dcterms:modified xsi:type="dcterms:W3CDTF">2013-05-20T11:32:14Z</dcterms:modified>
</cp:coreProperties>
</file>

<file path=docProps/thumbnail.jpeg>
</file>